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1" r:id="rId4"/>
    <p:sldId id="304" r:id="rId5"/>
    <p:sldId id="307" r:id="rId6"/>
    <p:sldId id="305" r:id="rId7"/>
    <p:sldId id="309" r:id="rId8"/>
    <p:sldId id="310" r:id="rId9"/>
    <p:sldId id="306" r:id="rId10"/>
    <p:sldId id="311" r:id="rId11"/>
    <p:sldId id="308" r:id="rId12"/>
    <p:sldId id="312" r:id="rId13"/>
    <p:sldId id="313" r:id="rId14"/>
    <p:sldId id="314" r:id="rId15"/>
    <p:sldId id="315" r:id="rId16"/>
    <p:sldId id="317" r:id="rId17"/>
    <p:sldId id="316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03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211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van der Weijden" userId="d5a97714-595f-41f7-a457-b8fe7f3b0d31" providerId="ADAL" clId="{FD273029-A464-4DFC-8F59-F4403AE84908}"/>
    <pc:docChg chg="modSld">
      <pc:chgData name="Emil van der Weijden" userId="d5a97714-595f-41f7-a457-b8fe7f3b0d31" providerId="ADAL" clId="{FD273029-A464-4DFC-8F59-F4403AE84908}" dt="2023-05-23T07:20:15.634" v="1" actId="20577"/>
      <pc:docMkLst>
        <pc:docMk/>
      </pc:docMkLst>
      <pc:sldChg chg="modSp mod">
        <pc:chgData name="Emil van der Weijden" userId="d5a97714-595f-41f7-a457-b8fe7f3b0d31" providerId="ADAL" clId="{FD273029-A464-4DFC-8F59-F4403AE84908}" dt="2023-05-23T07:20:15.634" v="1" actId="20577"/>
        <pc:sldMkLst>
          <pc:docMk/>
          <pc:sldMk cId="1545046144" sldId="322"/>
        </pc:sldMkLst>
        <pc:spChg chg="mod">
          <ac:chgData name="Emil van der Weijden" userId="d5a97714-595f-41f7-a457-b8fe7f3b0d31" providerId="ADAL" clId="{FD273029-A464-4DFC-8F59-F4403AE84908}" dt="2023-05-23T07:20:15.634" v="1" actId="20577"/>
          <ac:spMkLst>
            <pc:docMk/>
            <pc:sldMk cId="1545046144" sldId="32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B7289-4F92-47E6-9960-EE3D17647329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B4F3A-C2CF-4D79-848A-AD88AA9F95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9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Archaeopteryx</a:t>
            </a:r>
            <a:r>
              <a:rPr lang="nl-NL" dirty="0"/>
              <a:t> heeft gemeenschappelijke voorouder</a:t>
            </a:r>
            <a:r>
              <a:rPr lang="nl-NL" baseline="0" dirty="0"/>
              <a:t> met de nu nog bestaande vogels.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97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00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75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60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1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26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87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377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583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 met kuiken is kuifhoenderkoet</a:t>
            </a:r>
          </a:p>
          <a:p>
            <a:r>
              <a:rPr lang="nl-NL" dirty="0"/>
              <a:t>Andere</a:t>
            </a:r>
            <a:r>
              <a:rPr lang="nl-NL" baseline="0" dirty="0"/>
              <a:t> plaatje is ekstergans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670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7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774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 met kuiken is kuifhoenderkoet</a:t>
            </a:r>
          </a:p>
          <a:p>
            <a:r>
              <a:rPr lang="nl-NL" dirty="0"/>
              <a:t>Andere</a:t>
            </a:r>
            <a:r>
              <a:rPr lang="nl-NL" baseline="0" dirty="0"/>
              <a:t> plaatje is ekstergans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5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zijn alle </a:t>
            </a:r>
            <a:r>
              <a:rPr lang="nl-NL" dirty="0" err="1"/>
              <a:t>neoaves</a:t>
            </a:r>
            <a:r>
              <a:rPr lang="nl-NL" dirty="0"/>
              <a:t> vogels.</a:t>
            </a:r>
            <a:r>
              <a:rPr lang="nl-NL" baseline="0" dirty="0"/>
              <a:t> Deze leven nu allemaal nog!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17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07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57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44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23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Vogels is de meest uitgebreide groep. We kunnen dan ook niet alles</a:t>
            </a:r>
            <a:r>
              <a:rPr lang="nl-NL" baseline="0" dirty="0"/>
              <a:t> bij langs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44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25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warm-en-koudbloedige-dieren-het-tegenstroomprincipe-bij-vogel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-7iXyYS0uw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9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234812" y="2036658"/>
            <a:ext cx="1818969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77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Confuciusornithidae</a:t>
            </a:r>
            <a:endParaRPr lang="LID4096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125 miljoen jaar geleden</a:t>
            </a:r>
          </a:p>
          <a:p>
            <a:r>
              <a:rPr lang="nl-NL" dirty="0"/>
              <a:t>Geen tanden </a:t>
            </a:r>
            <a:r>
              <a:rPr lang="nl-NL" dirty="0">
                <a:sym typeface="Wingdings" panose="05000000000000000000" pitchFamily="2" charset="2"/>
              </a:rPr>
              <a:t> Herbivoor?</a:t>
            </a:r>
          </a:p>
          <a:p>
            <a:r>
              <a:rPr lang="nl-NL" dirty="0">
                <a:sym typeface="Wingdings" panose="05000000000000000000" pitchFamily="2" charset="2"/>
              </a:rPr>
              <a:t>Maag- darmstelsel niet geschikt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voor planten</a:t>
            </a:r>
          </a:p>
          <a:p>
            <a:r>
              <a:rPr lang="nl-NL" dirty="0">
                <a:sym typeface="Wingdings" panose="05000000000000000000" pitchFamily="2" charset="2"/>
              </a:rPr>
              <a:t>Vaak gevonden bij water</a:t>
            </a:r>
          </a:p>
          <a:p>
            <a:r>
              <a:rPr lang="nl-NL" dirty="0">
                <a:sym typeface="Wingdings" panose="05000000000000000000" pitchFamily="2" charset="2"/>
              </a:rPr>
              <a:t>Viseter?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96" y="980153"/>
            <a:ext cx="4229100" cy="4229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19" y="3738424"/>
            <a:ext cx="2876367" cy="29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8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834580" y="2538103"/>
            <a:ext cx="1818969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8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Enantiornithes</a:t>
            </a:r>
            <a:endParaRPr lang="LID4096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Betekent: Omgekeerde vogels</a:t>
            </a:r>
          </a:p>
          <a:p>
            <a:r>
              <a:rPr lang="nl-NL" dirty="0">
                <a:sym typeface="Wingdings" panose="05000000000000000000" pitchFamily="2" charset="2"/>
              </a:rPr>
              <a:t>74 families</a:t>
            </a:r>
          </a:p>
          <a:p>
            <a:r>
              <a:rPr lang="nl-NL" dirty="0">
                <a:sym typeface="Wingdings" panose="05000000000000000000" pitchFamily="2" charset="2"/>
              </a:rPr>
              <a:t>Hebben tanden</a:t>
            </a:r>
          </a:p>
          <a:p>
            <a:r>
              <a:rPr lang="nl-NL" dirty="0">
                <a:sym typeface="Wingdings" panose="05000000000000000000" pitchFamily="2" charset="2"/>
              </a:rPr>
              <a:t>Iets groter dan een mus</a:t>
            </a:r>
          </a:p>
          <a:p>
            <a:r>
              <a:rPr lang="nl-NL" dirty="0">
                <a:sym typeface="Wingdings" panose="05000000000000000000" pitchFamily="2" charset="2"/>
              </a:rPr>
              <a:t>Eet kleine kreeftachtigen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33" y="0"/>
            <a:ext cx="5753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4866967" y="3039548"/>
            <a:ext cx="1818969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10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Hesperornithiformes</a:t>
            </a:r>
            <a:endParaRPr lang="LID4096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3 families</a:t>
            </a:r>
          </a:p>
          <a:p>
            <a:r>
              <a:rPr lang="nl-NL" dirty="0">
                <a:sym typeface="Wingdings" panose="05000000000000000000" pitchFamily="2" charset="2"/>
              </a:rPr>
              <a:t>Watervogel</a:t>
            </a:r>
          </a:p>
          <a:p>
            <a:r>
              <a:rPr lang="nl-NL" dirty="0">
                <a:sym typeface="Wingdings" panose="05000000000000000000" pitchFamily="2" charset="2"/>
              </a:rPr>
              <a:t>1,8 meter groot</a:t>
            </a:r>
          </a:p>
          <a:p>
            <a:r>
              <a:rPr lang="nl-NL" dirty="0">
                <a:sym typeface="Wingdings" panose="05000000000000000000" pitchFamily="2" charset="2"/>
              </a:rPr>
              <a:t>Konden misschien vliegen</a:t>
            </a:r>
          </a:p>
          <a:p>
            <a:r>
              <a:rPr lang="nl-NL" dirty="0">
                <a:sym typeface="Wingdings" panose="05000000000000000000" pitchFamily="2" charset="2"/>
              </a:rPr>
              <a:t>Erg goede zwemmers</a:t>
            </a:r>
          </a:p>
          <a:p>
            <a:r>
              <a:rPr lang="nl-NL" dirty="0">
                <a:sym typeface="Wingdings" panose="05000000000000000000" pitchFamily="2" charset="2"/>
              </a:rPr>
              <a:t>Hebben tanden, eten vis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19" y="0"/>
            <a:ext cx="5636181" cy="42271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22" y="4307084"/>
            <a:ext cx="4778477" cy="25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4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5437238" y="3507929"/>
            <a:ext cx="1818969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10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Ichthyornithidae</a:t>
            </a:r>
            <a:endParaRPr lang="LID4096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Volledig ontwikkelde vleugels</a:t>
            </a:r>
          </a:p>
          <a:p>
            <a:r>
              <a:rPr lang="nl-NL" dirty="0">
                <a:sym typeface="Wingdings" panose="05000000000000000000" pitchFamily="2" charset="2"/>
              </a:rPr>
              <a:t>Goede vliegers</a:t>
            </a:r>
          </a:p>
          <a:p>
            <a:r>
              <a:rPr lang="nl-NL" dirty="0">
                <a:sym typeface="Wingdings" panose="05000000000000000000" pitchFamily="2" charset="2"/>
              </a:rPr>
              <a:t>Hadden nog tanden</a:t>
            </a:r>
          </a:p>
          <a:p>
            <a:r>
              <a:rPr lang="nl-NL" dirty="0">
                <a:sym typeface="Wingdings" panose="05000000000000000000" pitchFamily="2" charset="2"/>
              </a:rPr>
              <a:t>Verder weinig over bekend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00" y="0"/>
            <a:ext cx="3696000" cy="37967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22" y="3788397"/>
            <a:ext cx="4021394" cy="29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548283" y="4007976"/>
            <a:ext cx="3243717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90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Paleognathae</a:t>
            </a:r>
            <a:endParaRPr lang="LID4096" i="1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06" y="213917"/>
            <a:ext cx="5037435" cy="652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756000" y="1656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ym typeface="Wingdings" panose="05000000000000000000" pitchFamily="2" charset="2"/>
              </a:rPr>
              <a:t>Loopvogels (vliegen niet) en tinamoes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14" y="2617092"/>
            <a:ext cx="2838843" cy="41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3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ECE0C-0043-444B-BEED-491F72610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Dierkunde II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649817-AE1B-4248-82EC-B5948098E8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Vogels</a:t>
            </a:r>
          </a:p>
          <a:p>
            <a:r>
              <a:rPr lang="nl-NL" dirty="0" err="1">
                <a:solidFill>
                  <a:schemeClr val="tx1"/>
                </a:solidFill>
              </a:rPr>
              <a:t>Niv</a:t>
            </a:r>
            <a:r>
              <a:rPr lang="nl-NL" dirty="0">
                <a:solidFill>
                  <a:schemeClr val="tx1"/>
                </a:solidFill>
              </a:rPr>
              <a:t>. 4.2</a:t>
            </a:r>
          </a:p>
        </p:txBody>
      </p:sp>
    </p:spTree>
    <p:extLst>
      <p:ext uri="{BB962C8B-B14F-4D97-AF65-F5344CB8AC3E}">
        <p14:creationId xmlns:p14="http://schemas.microsoft.com/office/powerpoint/2010/main" val="392851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Paleognathae</a:t>
            </a:r>
            <a:endParaRPr lang="LID4096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4" y="1656000"/>
            <a:ext cx="5112774" cy="2476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87" y="0"/>
            <a:ext cx="2935413" cy="24150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66" y="2415045"/>
            <a:ext cx="3773834" cy="269357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72" y="0"/>
            <a:ext cx="3452115" cy="24150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90" y="5108619"/>
            <a:ext cx="2799010" cy="174938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9" y="3551281"/>
            <a:ext cx="22193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7305367" y="4519253"/>
            <a:ext cx="1465007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66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Neoaves</a:t>
            </a:r>
            <a:endParaRPr lang="LID4096" i="1" dirty="0"/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756000" y="1656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ym typeface="Wingdings" panose="05000000000000000000" pitchFamily="2" charset="2"/>
              </a:rPr>
              <a:t>Alle vogelsoorten behalve:</a:t>
            </a:r>
          </a:p>
          <a:p>
            <a:pPr marL="1485900" lvl="2" indent="-342900"/>
            <a:r>
              <a:rPr lang="nl-NL" dirty="0">
                <a:sym typeface="Wingdings" panose="05000000000000000000" pitchFamily="2" charset="2"/>
              </a:rPr>
              <a:t>Eendvogels</a:t>
            </a:r>
          </a:p>
          <a:p>
            <a:pPr marL="1485900" lvl="2" indent="-342900"/>
            <a:r>
              <a:rPr lang="nl-NL" dirty="0">
                <a:sym typeface="Wingdings" panose="05000000000000000000" pitchFamily="2" charset="2"/>
              </a:rPr>
              <a:t>Hoenders</a:t>
            </a:r>
          </a:p>
          <a:p>
            <a:pPr marL="1485900" lvl="2" indent="-342900"/>
            <a:r>
              <a:rPr lang="nl-NL" dirty="0">
                <a:sym typeface="Wingdings" panose="05000000000000000000" pitchFamily="2" charset="2"/>
              </a:rPr>
              <a:t>Loopvogels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412437"/>
            <a:ext cx="80962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6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7737986" y="5001034"/>
            <a:ext cx="2418737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876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Hoendervogels </a:t>
            </a:r>
            <a:br>
              <a:rPr lang="nl-NL" dirty="0"/>
            </a:br>
            <a:r>
              <a:rPr lang="nl-NL" dirty="0"/>
              <a:t>(</a:t>
            </a:r>
            <a:r>
              <a:rPr lang="nl-NL" i="1" dirty="0" err="1"/>
              <a:t>Galliformes</a:t>
            </a:r>
            <a:r>
              <a:rPr lang="nl-NL" dirty="0"/>
              <a:t>)</a:t>
            </a:r>
            <a:endParaRPr lang="LID4096" dirty="0"/>
          </a:p>
        </p:txBody>
      </p:sp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756000" y="1911639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ym typeface="Wingdings" panose="05000000000000000000" pitchFamily="2" charset="2"/>
              </a:rPr>
              <a:t>Grondvogels</a:t>
            </a:r>
          </a:p>
          <a:p>
            <a:r>
              <a:rPr lang="nl-NL" dirty="0">
                <a:sym typeface="Wingdings" panose="05000000000000000000" pitchFamily="2" charset="2"/>
              </a:rPr>
              <a:t>Vliegen niet ver en hoog</a:t>
            </a:r>
          </a:p>
          <a:p>
            <a:r>
              <a:rPr lang="nl-NL" dirty="0">
                <a:sym typeface="Wingdings" panose="05000000000000000000" pitchFamily="2" charset="2"/>
              </a:rPr>
              <a:t>Grondbroeders</a:t>
            </a:r>
          </a:p>
          <a:p>
            <a:r>
              <a:rPr lang="nl-NL" dirty="0">
                <a:sym typeface="Wingdings" panose="05000000000000000000" pitchFamily="2" charset="2"/>
              </a:rPr>
              <a:t>250 soorten</a:t>
            </a:r>
          </a:p>
          <a:p>
            <a:r>
              <a:rPr lang="nl-NL" dirty="0">
                <a:sym typeface="Wingdings" panose="05000000000000000000" pitchFamily="2" charset="2"/>
              </a:rPr>
              <a:t>6 families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857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7850280" y="5512312"/>
            <a:ext cx="2418737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668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Eendvogels (</a:t>
            </a:r>
            <a:r>
              <a:rPr lang="nl-NL" i="1" dirty="0" err="1"/>
              <a:t>Anseriformes</a:t>
            </a:r>
            <a:r>
              <a:rPr lang="nl-NL" dirty="0"/>
              <a:t>)</a:t>
            </a:r>
            <a:endParaRPr lang="LID4096" dirty="0"/>
          </a:p>
        </p:txBody>
      </p:sp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756000" y="1911639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ym typeface="Wingdings" panose="05000000000000000000" pitchFamily="2" charset="2"/>
              </a:rPr>
              <a:t>Lange hals</a:t>
            </a:r>
          </a:p>
          <a:p>
            <a:r>
              <a:rPr lang="nl-NL" dirty="0">
                <a:sym typeface="Wingdings" panose="05000000000000000000" pitchFamily="2" charset="2"/>
              </a:rPr>
              <a:t>Platte snavel</a:t>
            </a:r>
          </a:p>
          <a:p>
            <a:r>
              <a:rPr lang="nl-NL" dirty="0">
                <a:sym typeface="Wingdings" panose="05000000000000000000" pitchFamily="2" charset="2"/>
              </a:rPr>
              <a:t>Zwemvliezen tussen poten</a:t>
            </a:r>
          </a:p>
          <a:p>
            <a:r>
              <a:rPr lang="nl-NL" dirty="0">
                <a:sym typeface="Wingdings" panose="05000000000000000000" pitchFamily="2" charset="2"/>
              </a:rPr>
              <a:t>3 families en 168 soorten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Hoenderkoeten</a:t>
            </a:r>
          </a:p>
          <a:p>
            <a:r>
              <a:rPr lang="nl-NL" dirty="0">
                <a:sym typeface="Wingdings" panose="05000000000000000000" pitchFamily="2" charset="2"/>
              </a:rPr>
              <a:t>Ekstergans</a:t>
            </a:r>
          </a:p>
          <a:p>
            <a:r>
              <a:rPr lang="nl-NL" dirty="0">
                <a:sym typeface="Wingdings" panose="05000000000000000000" pitchFamily="2" charset="2"/>
              </a:rPr>
              <a:t>Zwanen, ganzen en eenden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3074" name="Picture 2" descr="https://www.watervogelenpark.com/sites/default/files/Kuifhoenderkoet%20met%20jo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40" y="1307544"/>
            <a:ext cx="48768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eksterg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31" y="4087308"/>
            <a:ext cx="3865818" cy="24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46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7673299" y="6003925"/>
            <a:ext cx="2418737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09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i="1" dirty="0" err="1"/>
              <a:t>Gastornithiformes</a:t>
            </a:r>
            <a:endParaRPr lang="LID4096" i="1" dirty="0"/>
          </a:p>
        </p:txBody>
      </p:sp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756000" y="1911639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756000" y="1911639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ym typeface="Wingdings" panose="05000000000000000000" pitchFamily="2" charset="2"/>
              </a:rPr>
              <a:t>41 miljoen jaar geleden</a:t>
            </a:r>
          </a:p>
          <a:p>
            <a:r>
              <a:rPr lang="nl-NL" dirty="0">
                <a:sym typeface="Wingdings" panose="05000000000000000000" pitchFamily="2" charset="2"/>
              </a:rPr>
              <a:t>Vliegen niet</a:t>
            </a:r>
          </a:p>
          <a:p>
            <a:r>
              <a:rPr lang="nl-NL" dirty="0">
                <a:sym typeface="Wingdings" panose="05000000000000000000" pitchFamily="2" charset="2"/>
              </a:rPr>
              <a:t>Erg groot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3" y="687127"/>
            <a:ext cx="3696929" cy="44871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70" y="3157712"/>
            <a:ext cx="3608439" cy="26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13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 </a:t>
            </a:r>
            <a:r>
              <a:rPr lang="nl-NL" i="1" dirty="0"/>
              <a:t>(</a:t>
            </a:r>
            <a:r>
              <a:rPr lang="nl-NL" i="1" dirty="0" err="1"/>
              <a:t>Aves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&gt;10.000 soorten</a:t>
            </a:r>
          </a:p>
          <a:p>
            <a:r>
              <a:rPr lang="nl-NL" dirty="0"/>
              <a:t>2284 geslachten</a:t>
            </a:r>
          </a:p>
          <a:p>
            <a:r>
              <a:rPr lang="nl-NL" dirty="0"/>
              <a:t>232 families</a:t>
            </a:r>
          </a:p>
          <a:p>
            <a:r>
              <a:rPr lang="nl-NL" dirty="0"/>
              <a:t>40 orden</a:t>
            </a:r>
          </a:p>
          <a:p>
            <a:endParaRPr lang="nl-NL" dirty="0"/>
          </a:p>
          <a:p>
            <a:r>
              <a:rPr lang="nl-NL" dirty="0"/>
              <a:t>Vleugels en veren</a:t>
            </a:r>
          </a:p>
          <a:p>
            <a:r>
              <a:rPr lang="nl-NL" dirty="0"/>
              <a:t>Van zeer klein tot zeer groot</a:t>
            </a:r>
          </a:p>
          <a:p>
            <a:r>
              <a:rPr lang="nl-NL" dirty="0"/>
              <a:t>Wel en niet vliegend</a:t>
            </a:r>
          </a:p>
          <a:p>
            <a:r>
              <a:rPr lang="nl-NL" dirty="0"/>
              <a:t>Lopen op twee poten</a:t>
            </a:r>
          </a:p>
          <a:p>
            <a:r>
              <a:rPr lang="nl-NL" dirty="0"/>
              <a:t>Leggen eieren met harde schaal</a:t>
            </a:r>
          </a:p>
          <a:p>
            <a:r>
              <a:rPr lang="nl-NL" dirty="0"/>
              <a:t>Zijn warmbloedig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2" y="1505092"/>
            <a:ext cx="4615171" cy="457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Geen veren op de poten</a:t>
            </a:r>
          </a:p>
          <a:p>
            <a:r>
              <a:rPr lang="nl-NL" dirty="0"/>
              <a:t>Hoe zit dat dan met warmte/kou verlies??</a:t>
            </a:r>
            <a:r>
              <a:rPr lang="nl-NL" dirty="0">
                <a:hlinkClick r:id="rId2"/>
              </a:rPr>
              <a:t> </a:t>
            </a: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https://schooltv.nl/video/warm-en-koudbloedige-dieren-het-tegenstroomprincipe-bij-vogels/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80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4" name="0-7iXyYS0u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1822656"/>
            <a:ext cx="7403690" cy="41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7462683" y="4522836"/>
            <a:ext cx="1199536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80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812"/>
          <a:stretch/>
        </p:blipFill>
        <p:spPr>
          <a:xfrm rot="5400000">
            <a:off x="2691435" y="-2604029"/>
            <a:ext cx="6896538" cy="121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Vogels</a:t>
            </a:r>
            <a:endParaRPr lang="LID4096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574542"/>
            <a:ext cx="9513017" cy="48668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2074605" y="1574542"/>
            <a:ext cx="1818969" cy="540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3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Archaeopteryx</a:t>
            </a:r>
            <a:endParaRPr lang="LID4096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Betekend ‘</a:t>
            </a:r>
            <a:r>
              <a:rPr lang="nl-NL" dirty="0" err="1"/>
              <a:t>oerveer</a:t>
            </a:r>
            <a:r>
              <a:rPr lang="nl-NL" dirty="0"/>
              <a:t>’</a:t>
            </a:r>
          </a:p>
          <a:p>
            <a:r>
              <a:rPr lang="nl-NL" dirty="0"/>
              <a:t>150 miljoen jaar geleden</a:t>
            </a:r>
          </a:p>
          <a:p>
            <a:r>
              <a:rPr lang="nl-NL" dirty="0"/>
              <a:t>Eerste bevederde dinosauriër</a:t>
            </a:r>
          </a:p>
          <a:p>
            <a:r>
              <a:rPr lang="nl-NL" dirty="0"/>
              <a:t>13 skeletten gevonden </a:t>
            </a:r>
          </a:p>
          <a:p>
            <a:pPr marL="1485900" lvl="2" indent="-342900"/>
            <a:r>
              <a:rPr lang="nl-NL" dirty="0"/>
              <a:t>Voornamelijk in Duitsland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1" y="0"/>
            <a:ext cx="5459139" cy="38405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44" y="3106858"/>
            <a:ext cx="2974490" cy="36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0680"/>
      </p:ext>
    </p:extLst>
  </p:cSld>
  <p:clrMapOvr>
    <a:masterClrMapping/>
  </p:clrMapOvr>
</p:sld>
</file>

<file path=ppt/theme/theme1.xml><?xml version="1.0" encoding="utf-8"?>
<a:theme xmlns:a="http://schemas.openxmlformats.org/drawingml/2006/main" name="ZoneThem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Theme" id="{8807E729-D158-46AC-A9F4-0AD8C2340AB6}" vid="{6B07C85F-B878-48B7-8C10-29FD41E9453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ZoneTheme</Template>
  <TotalTime>727</TotalTime>
  <Words>486</Words>
  <Application>Microsoft Office PowerPoint</Application>
  <PresentationFormat>Breedbeeld</PresentationFormat>
  <Paragraphs>131</Paragraphs>
  <Slides>29</Slides>
  <Notes>20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Calibri</vt:lpstr>
      <vt:lpstr>ZoneTheme</vt:lpstr>
      <vt:lpstr>PowerPoint-presentatie</vt:lpstr>
      <vt:lpstr>Dierkunde II</vt:lpstr>
      <vt:lpstr>Vogels (Aves)</vt:lpstr>
      <vt:lpstr>Vogels</vt:lpstr>
      <vt:lpstr>Vogels</vt:lpstr>
      <vt:lpstr>Vogels</vt:lpstr>
      <vt:lpstr>Vogels</vt:lpstr>
      <vt:lpstr>Vogels</vt:lpstr>
      <vt:lpstr>Archaeopteryx</vt:lpstr>
      <vt:lpstr>Vogels</vt:lpstr>
      <vt:lpstr>Confuciusornithidae</vt:lpstr>
      <vt:lpstr>Vogels</vt:lpstr>
      <vt:lpstr>Enantiornithes</vt:lpstr>
      <vt:lpstr>Vogels</vt:lpstr>
      <vt:lpstr>Hesperornithiformes</vt:lpstr>
      <vt:lpstr>Vogels</vt:lpstr>
      <vt:lpstr>Ichthyornithidae</vt:lpstr>
      <vt:lpstr>Vogels</vt:lpstr>
      <vt:lpstr>Paleognathae</vt:lpstr>
      <vt:lpstr>Paleognathae</vt:lpstr>
      <vt:lpstr>Vogels</vt:lpstr>
      <vt:lpstr>Neoaves</vt:lpstr>
      <vt:lpstr>Vogels</vt:lpstr>
      <vt:lpstr>Hoendervogels  (Galliformes)</vt:lpstr>
      <vt:lpstr>Vogels</vt:lpstr>
      <vt:lpstr>Eendvogels (Anseriformes)</vt:lpstr>
      <vt:lpstr>Vogels</vt:lpstr>
      <vt:lpstr>Gastornithiformes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verstraeten</dc:creator>
  <cp:lastModifiedBy>Emil van der Weijden</cp:lastModifiedBy>
  <cp:revision>108</cp:revision>
  <dcterms:created xsi:type="dcterms:W3CDTF">2019-02-06T13:18:06Z</dcterms:created>
  <dcterms:modified xsi:type="dcterms:W3CDTF">2023-05-23T07:20:26Z</dcterms:modified>
</cp:coreProperties>
</file>